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3"/>
  </p:notesMasterIdLst>
  <p:sldIdLst>
    <p:sldId id="276" r:id="rId2"/>
  </p:sldIdLst>
  <p:sldSz cx="7775575" cy="1090771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93905"/>
    <a:srgbClr val="906E30"/>
    <a:srgbClr val="33CC33"/>
    <a:srgbClr val="CCECFF"/>
    <a:srgbClr val="FFFFCC"/>
    <a:srgbClr val="99FFCC"/>
    <a:srgbClr val="6A3906"/>
    <a:srgbClr val="E94708"/>
    <a:srgbClr val="825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4869" cy="502675"/>
          </a:xfrm>
          <a:prstGeom prst="rect">
            <a:avLst/>
          </a:prstGeom>
        </p:spPr>
        <p:txBody>
          <a:bodyPr vert="horz" lIns="92449" tIns="46223" rIns="92449" bIns="4622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3" y="1"/>
            <a:ext cx="2984869" cy="502675"/>
          </a:xfrm>
          <a:prstGeom prst="rect">
            <a:avLst/>
          </a:prstGeom>
        </p:spPr>
        <p:txBody>
          <a:bodyPr vert="horz" lIns="92449" tIns="46223" rIns="92449" bIns="46223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9" tIns="46223" rIns="92449" bIns="462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2449" tIns="46223" rIns="92449" bIns="462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516041"/>
            <a:ext cx="2984869" cy="502674"/>
          </a:xfrm>
          <a:prstGeom prst="rect">
            <a:avLst/>
          </a:prstGeom>
        </p:spPr>
        <p:txBody>
          <a:bodyPr vert="horz" lIns="92449" tIns="46223" rIns="92449" bIns="4622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3" y="9516041"/>
            <a:ext cx="2984869" cy="502674"/>
          </a:xfrm>
          <a:prstGeom prst="rect">
            <a:avLst/>
          </a:prstGeom>
        </p:spPr>
        <p:txBody>
          <a:bodyPr vert="horz" lIns="92449" tIns="46223" rIns="92449" bIns="46223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D93BE-ADA2-4C60-9210-138BB6B50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249AD1-2CA5-40CA-BEC5-181732E76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357E48-5076-423B-A61E-90C2BB90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0ABC12-1F68-477D-A37E-149E17C7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53320E-385D-4045-A764-BFF5E28F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7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E1351-9EB3-423B-A295-F59C87FF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9A63A3-7349-407D-985D-EBFCC4BB6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C3D75C-E279-4408-BFB9-5A9D568C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4EB848-4B09-4DFE-8C5C-103C4FD89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7B2E4-4E5C-4157-8914-625CD33C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9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21952C-E47F-442F-B0EB-607DD668D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CAAAFB-6494-45C7-9B2B-9B9F2F16F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0F0D16-2679-47EC-9DDC-15ADDB97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E35725-AB61-482C-8404-B4158649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A70F53-F530-47D1-A600-18F65208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5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8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49380-0969-43B0-8459-EADA150A5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8C8453-ED28-43CE-96B5-C41E767D2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269FFC-13CF-420D-A88A-A5BD7BC1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E1A80B-F4E3-436C-B938-8F03D304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EFE895-C4F1-4947-8607-AEE55576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6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03EE0-1C14-482B-BA9E-10455947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C705E4-D5D4-4200-95BE-4C5D83459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384080-FB26-4AA1-A3ED-D87EA6BF6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E11FAA-5FBE-4820-BA8A-F0F8830D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52FBAE-E7DF-4302-A649-29750636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1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F8E27D-4A62-4456-B667-08BAC879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183C77-1FCD-48C4-92C5-C7BFB54DA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0D45F8-0661-4B21-B52F-1AAC754F6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3C718D-6AF2-43B0-83EA-28E64A41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3B6FD1-1842-4B5C-8DDE-9FCB1684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0AD0E7-D5D8-4B8C-AD7A-2F51B768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8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CF7FCD-9284-4D03-8C3A-CAB9F11DB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9B7D5A-8737-4376-B9AB-1792609DF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1C3D82-D072-4099-8193-FAAF38B24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F6F1279-67A3-45EB-B633-761CD6B1E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B0DD377-BD2F-4D68-8287-CAD0B8F0E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BC726A1-1668-411B-8882-66FEF9E0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BB1228-770F-4518-9352-6A276BF8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56892D5-738B-49D7-8DB7-71E63680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4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9F4FF-FC0F-4FCF-979E-6F83B930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791499F-1656-4CD9-ADEC-C1030117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F8F178-2CD8-4B09-9075-6C7A4140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E24F89-A946-4824-9399-360DC5CC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565844-D3DC-4D6C-84DE-77DE87E0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759CC7-F080-470E-A8F2-77B1A8E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CF57144-E310-43B3-B265-186E8C39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2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398EF-8292-477D-BC66-80E7A0BD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8263C1-1E68-4109-B5ED-EC4318F4D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282714-640C-4FCC-A37F-D213CCE42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98FB1A-40EE-42EC-B273-6A1D10F8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C4703D-CA52-400B-AB5B-B489E996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8FC6AA-79DF-4696-B422-CBE4A141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1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5A1751-B65D-4216-A021-F46D54651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95ABDD-FF7B-4E0A-8C5A-DA3548283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DDFF3A-4E95-477B-87B0-88747562B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97E424-D1D0-4273-ADBF-FD19E0CA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616977-C5B0-4EDD-9AC5-DE38BDB5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04773D-30F5-4E0E-BE85-0AA905B5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6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02A9F4-3EE4-4A2A-8BCE-AD3C2A81F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693F4D-2888-414D-B84F-322A38147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127C94-AC6E-4EA2-9C33-7359C7192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1780-2E25-4081-A2D9-4C0805256F67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A79F95-140C-4B37-9ACA-774CB9FAB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E473C6-5C08-4B12-9D11-F7AEB8802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8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" name="図 2071">
            <a:extLst>
              <a:ext uri="{FF2B5EF4-FFF2-40B4-BE49-F238E27FC236}">
                <a16:creationId xmlns:a16="http://schemas.microsoft.com/office/drawing/2014/main" id="{5FB1190A-BDA0-499B-8A02-1E374CFB0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568" y="7940680"/>
            <a:ext cx="934475" cy="135498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78" y="377635"/>
            <a:ext cx="1163058" cy="887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20" y="3784836"/>
            <a:ext cx="2069333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999" y="3908906"/>
            <a:ext cx="2088001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822" y="5993839"/>
            <a:ext cx="2069333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026" y="7410000"/>
            <a:ext cx="2088001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667" y="7320987"/>
            <a:ext cx="2069333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0" y="5852680"/>
            <a:ext cx="2088001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462411" y="241474"/>
            <a:ext cx="5938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rgbClr val="693905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南信交通災害共済</a:t>
            </a:r>
            <a:endParaRPr lang="en-US" sz="5400" dirty="0">
              <a:solidFill>
                <a:srgbClr val="693905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9205" y="4333105"/>
            <a:ext cx="2055129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ja-JP" altLang="en-US" sz="16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29897" y="8538359"/>
            <a:ext cx="2055129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バイクで走行中に誤って</a:t>
            </a:r>
            <a:endParaRPr lang="en-US" altLang="ja-JP" sz="1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電柱にぶつかって</a:t>
            </a:r>
            <a:endParaRPr lang="en-US" altLang="ja-JP" sz="1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負傷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28449" y="8401312"/>
            <a:ext cx="2055129" cy="133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車椅子を使用中</a:t>
            </a:r>
            <a:endParaRPr lang="en-US" altLang="ja-JP" sz="1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車両にはねられ</a:t>
            </a:r>
            <a:endParaRPr lang="en-US" altLang="ja-JP" sz="1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負傷</a:t>
            </a:r>
            <a:endParaRPr lang="en-US" altLang="ja-JP" sz="1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endParaRPr lang="ja-JP" altLang="en-US" sz="1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04954" y="9902575"/>
            <a:ext cx="474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詳しくは下記の町村役場交通共済窓口へ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09613" y="6961628"/>
            <a:ext cx="2055129" cy="1011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バスに乗車中</a:t>
            </a:r>
            <a:endParaRPr lang="en-US" altLang="ja-JP" sz="1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急ブレーキで転倒し</a:t>
            </a:r>
            <a:endParaRPr lang="en-US" altLang="ja-JP" sz="1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負傷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75492" y="3214142"/>
            <a:ext cx="65153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7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45699" y="3113897"/>
            <a:ext cx="4204216" cy="4462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3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町村が運営する交通共済です</a:t>
            </a:r>
            <a:endParaRPr lang="en-US" sz="23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9924" y="3115115"/>
            <a:ext cx="2651715" cy="4462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3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いつでも加入</a:t>
            </a:r>
            <a:r>
              <a:rPr lang="en-US" altLang="ja-JP" sz="23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OK</a:t>
            </a:r>
            <a:r>
              <a:rPr lang="ja-JP" altLang="en-US" sz="23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  <a:endParaRPr lang="en-US" sz="23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TextBox 38">
            <a:extLst>
              <a:ext uri="{FF2B5EF4-FFF2-40B4-BE49-F238E27FC236}">
                <a16:creationId xmlns:a16="http://schemas.microsoft.com/office/drawing/2014/main" id="{A124FE52-7883-43A2-ADB6-36FDA24A9257}"/>
              </a:ext>
            </a:extLst>
          </p:cNvPr>
          <p:cNvSpPr txBox="1"/>
          <p:nvPr/>
        </p:nvSpPr>
        <p:spPr>
          <a:xfrm>
            <a:off x="164887" y="1903844"/>
            <a:ext cx="31716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600" dirty="0">
                <a:solidFill>
                  <a:srgbClr val="693905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200</a:t>
            </a:r>
            <a:r>
              <a:rPr lang="ja-JP" altLang="en-US" sz="6600" dirty="0">
                <a:solidFill>
                  <a:srgbClr val="693905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円</a:t>
            </a:r>
            <a:endParaRPr lang="en-US" sz="6600" dirty="0">
              <a:solidFill>
                <a:srgbClr val="693905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4" name="TextBox 38">
            <a:extLst>
              <a:ext uri="{FF2B5EF4-FFF2-40B4-BE49-F238E27FC236}">
                <a16:creationId xmlns:a16="http://schemas.microsoft.com/office/drawing/2014/main" id="{EA85D526-9336-4C7B-AAC6-CDF966591035}"/>
              </a:ext>
            </a:extLst>
          </p:cNvPr>
          <p:cNvSpPr txBox="1"/>
          <p:nvPr/>
        </p:nvSpPr>
        <p:spPr>
          <a:xfrm>
            <a:off x="3466338" y="1691491"/>
            <a:ext cx="4809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200</a:t>
            </a:r>
            <a:r>
              <a:rPr lang="ja-JP" altLang="en-US" sz="66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万円</a:t>
            </a:r>
            <a:endParaRPr lang="en-US" altLang="ja-JP" sz="6600" dirty="0">
              <a:solidFill>
                <a:srgbClr val="C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6" name="TextBox 43">
            <a:extLst>
              <a:ext uri="{FF2B5EF4-FFF2-40B4-BE49-F238E27FC236}">
                <a16:creationId xmlns:a16="http://schemas.microsoft.com/office/drawing/2014/main" id="{558B6FCE-E230-4BBA-B871-D7D87AE96898}"/>
              </a:ext>
            </a:extLst>
          </p:cNvPr>
          <p:cNvSpPr txBox="1"/>
          <p:nvPr/>
        </p:nvSpPr>
        <p:spPr>
          <a:xfrm>
            <a:off x="384738" y="5112386"/>
            <a:ext cx="2055129" cy="68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歩行中にはねられ</a:t>
            </a:r>
            <a:endParaRPr lang="en-US" altLang="ja-JP" sz="1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負傷</a:t>
            </a:r>
          </a:p>
        </p:txBody>
      </p:sp>
      <p:sp>
        <p:nvSpPr>
          <p:cNvPr id="18" name="TextBox 43">
            <a:extLst>
              <a:ext uri="{FF2B5EF4-FFF2-40B4-BE49-F238E27FC236}">
                <a16:creationId xmlns:a16="http://schemas.microsoft.com/office/drawing/2014/main" id="{35A30821-688F-4FFD-99BD-6F9F44D0C629}"/>
              </a:ext>
            </a:extLst>
          </p:cNvPr>
          <p:cNvSpPr txBox="1"/>
          <p:nvPr/>
        </p:nvSpPr>
        <p:spPr>
          <a:xfrm>
            <a:off x="349203" y="6907938"/>
            <a:ext cx="2055129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助手席または後部座席に</a:t>
            </a:r>
            <a:endParaRPr lang="en-US" altLang="ja-JP" sz="1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同乗中に事故に遭い</a:t>
            </a:r>
            <a:endParaRPr lang="en-US" altLang="ja-JP" sz="1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負傷</a:t>
            </a:r>
            <a:endParaRPr lang="en-US" altLang="ja-JP" sz="1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TextBox 48">
            <a:extLst>
              <a:ext uri="{FF2B5EF4-FFF2-40B4-BE49-F238E27FC236}">
                <a16:creationId xmlns:a16="http://schemas.microsoft.com/office/drawing/2014/main" id="{2CA9475E-B676-4863-98EB-2B4C8863D977}"/>
              </a:ext>
            </a:extLst>
          </p:cNvPr>
          <p:cNvSpPr txBox="1"/>
          <p:nvPr/>
        </p:nvSpPr>
        <p:spPr>
          <a:xfrm>
            <a:off x="5631873" y="8964307"/>
            <a:ext cx="2143702" cy="60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詳しくは</a:t>
            </a:r>
            <a:endParaRPr lang="en-US" altLang="ja-JP" sz="1200" dirty="0">
              <a:solidFill>
                <a:srgbClr val="6A3906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ホームページをチェック！</a:t>
            </a:r>
            <a:endParaRPr lang="en-US" altLang="ja-JP" sz="1200" dirty="0">
              <a:solidFill>
                <a:srgbClr val="6A3906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TextBox 48">
            <a:extLst>
              <a:ext uri="{FF2B5EF4-FFF2-40B4-BE49-F238E27FC236}">
                <a16:creationId xmlns:a16="http://schemas.microsoft.com/office/drawing/2014/main" id="{D383053C-E3CF-4BAD-BE77-E3BB3CF635A4}"/>
              </a:ext>
            </a:extLst>
          </p:cNvPr>
          <p:cNvSpPr txBox="1"/>
          <p:nvPr/>
        </p:nvSpPr>
        <p:spPr>
          <a:xfrm>
            <a:off x="2469722" y="3587107"/>
            <a:ext cx="685990" cy="44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8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ケガ</a:t>
            </a:r>
            <a:endParaRPr lang="en-US" altLang="ja-JP" sz="1800" b="1" dirty="0">
              <a:solidFill>
                <a:srgbClr val="6A3906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TextBox 48">
            <a:extLst>
              <a:ext uri="{FF2B5EF4-FFF2-40B4-BE49-F238E27FC236}">
                <a16:creationId xmlns:a16="http://schemas.microsoft.com/office/drawing/2014/main" id="{0613F3D7-8DEB-4C4A-B52D-4EF48760CE12}"/>
              </a:ext>
            </a:extLst>
          </p:cNvPr>
          <p:cNvSpPr txBox="1"/>
          <p:nvPr/>
        </p:nvSpPr>
        <p:spPr>
          <a:xfrm>
            <a:off x="2750475" y="3969830"/>
            <a:ext cx="2328034" cy="30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事故の日から１年間にかかった</a:t>
            </a:r>
            <a:endParaRPr lang="en-US" altLang="ja-JP" sz="1100" b="1" dirty="0">
              <a:solidFill>
                <a:srgbClr val="6A3906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TextBox 48">
            <a:extLst>
              <a:ext uri="{FF2B5EF4-FFF2-40B4-BE49-F238E27FC236}">
                <a16:creationId xmlns:a16="http://schemas.microsoft.com/office/drawing/2014/main" id="{3C209E57-3777-4D4C-846B-BEC3F2AB634D}"/>
              </a:ext>
            </a:extLst>
          </p:cNvPr>
          <p:cNvSpPr txBox="1"/>
          <p:nvPr/>
        </p:nvSpPr>
        <p:spPr>
          <a:xfrm>
            <a:off x="2471040" y="4174502"/>
            <a:ext cx="2726782" cy="61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入院</a:t>
            </a:r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en-US" altLang="ja-JP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日以上）</a:t>
            </a: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１日目から</a:t>
            </a:r>
            <a:endParaRPr lang="en-US" altLang="ja-JP" sz="1400" b="1" dirty="0">
              <a:solidFill>
                <a:srgbClr val="6A3906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050" b="1" dirty="0">
                <a:solidFill>
                  <a:srgbClr val="6A3906"/>
                </a:solidFill>
                <a:latin typeface="HGSSoeiKakugothicUB" pitchFamily="34" charset="-128"/>
                <a:ea typeface="HGSSoeiKakugothicUB" pitchFamily="34" charset="-128"/>
              </a:rPr>
              <a:t>　</a:t>
            </a:r>
            <a:endParaRPr lang="ja-JP" altLang="en-US" sz="1600" b="1" dirty="0">
              <a:solidFill>
                <a:srgbClr val="C000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1" name="TextBox 48">
            <a:extLst>
              <a:ext uri="{FF2B5EF4-FFF2-40B4-BE49-F238E27FC236}">
                <a16:creationId xmlns:a16="http://schemas.microsoft.com/office/drawing/2014/main" id="{95B59515-AB9E-44A5-9A0A-A560AE7F9E4D}"/>
              </a:ext>
            </a:extLst>
          </p:cNvPr>
          <p:cNvSpPr txBox="1"/>
          <p:nvPr/>
        </p:nvSpPr>
        <p:spPr>
          <a:xfrm>
            <a:off x="2482600" y="4735807"/>
            <a:ext cx="2726782" cy="365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通院</a:t>
            </a:r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en-US" altLang="ja-JP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日以上）</a:t>
            </a: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１日目から</a:t>
            </a:r>
            <a:endParaRPr lang="en-US" altLang="ja-JP" sz="1400" b="1" dirty="0">
              <a:solidFill>
                <a:srgbClr val="6A3906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2" name="TextBox 48">
            <a:extLst>
              <a:ext uri="{FF2B5EF4-FFF2-40B4-BE49-F238E27FC236}">
                <a16:creationId xmlns:a16="http://schemas.microsoft.com/office/drawing/2014/main" id="{EE8CDC5D-F9CF-43CF-97C5-44A0020490E4}"/>
              </a:ext>
            </a:extLst>
          </p:cNvPr>
          <p:cNvSpPr txBox="1"/>
          <p:nvPr/>
        </p:nvSpPr>
        <p:spPr>
          <a:xfrm>
            <a:off x="2824601" y="5190589"/>
            <a:ext cx="2690935" cy="666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に基礎見舞金</a:t>
            </a:r>
            <a:r>
              <a:rPr lang="en-US" altLang="ja-JP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20,000</a:t>
            </a:r>
            <a:r>
              <a:rPr lang="ja-JP" altLang="en-US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endParaRPr lang="en-US" altLang="ja-JP" sz="1050" b="1" dirty="0">
              <a:solidFill>
                <a:srgbClr val="6A3906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</a:t>
            </a:r>
            <a:endParaRPr lang="en-US" altLang="ja-JP" sz="1050" b="1" dirty="0">
              <a:solidFill>
                <a:srgbClr val="6A3906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" name="TextBox 48">
            <a:extLst>
              <a:ext uri="{FF2B5EF4-FFF2-40B4-BE49-F238E27FC236}">
                <a16:creationId xmlns:a16="http://schemas.microsoft.com/office/drawing/2014/main" id="{C663A798-2D4A-4BBF-8D6D-4487EB8CACCF}"/>
              </a:ext>
            </a:extLst>
          </p:cNvPr>
          <p:cNvSpPr txBox="1"/>
          <p:nvPr/>
        </p:nvSpPr>
        <p:spPr>
          <a:xfrm>
            <a:off x="2600980" y="6087913"/>
            <a:ext cx="2726782" cy="365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身体障害</a:t>
            </a:r>
            <a:r>
              <a:rPr lang="en-US" altLang="ja-JP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lang="en-US" altLang="ja-JP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級及び植物症</a:t>
            </a:r>
            <a:endParaRPr lang="en-US" altLang="ja-JP" sz="1400" b="1" dirty="0">
              <a:solidFill>
                <a:srgbClr val="6A3906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" name="TextBox 48">
            <a:extLst>
              <a:ext uri="{FF2B5EF4-FFF2-40B4-BE49-F238E27FC236}">
                <a16:creationId xmlns:a16="http://schemas.microsoft.com/office/drawing/2014/main" id="{F7287E15-59F0-4B89-8808-8A2312A30803}"/>
              </a:ext>
            </a:extLst>
          </p:cNvPr>
          <p:cNvSpPr txBox="1"/>
          <p:nvPr/>
        </p:nvSpPr>
        <p:spPr>
          <a:xfrm>
            <a:off x="2401059" y="5757143"/>
            <a:ext cx="1089638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後遺障害</a:t>
            </a:r>
            <a:endParaRPr lang="en-US" altLang="ja-JP" sz="1600" b="1" dirty="0">
              <a:solidFill>
                <a:srgbClr val="6A3906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F3E0656-5BD8-423A-A233-01F9B4E5A25F}"/>
              </a:ext>
            </a:extLst>
          </p:cNvPr>
          <p:cNvSpPr txBox="1"/>
          <p:nvPr/>
        </p:nvSpPr>
        <p:spPr>
          <a:xfrm>
            <a:off x="2762042" y="6558313"/>
            <a:ext cx="2565720" cy="365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身体障害</a:t>
            </a:r>
            <a:r>
              <a:rPr lang="en-US" altLang="ja-JP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級</a:t>
            </a:r>
            <a:endParaRPr lang="en-US" altLang="ja-JP" sz="1400" b="1" dirty="0">
              <a:solidFill>
                <a:srgbClr val="6A3906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1D11B08-6CBD-47BB-A473-0EF31D8E9B7F}"/>
              </a:ext>
            </a:extLst>
          </p:cNvPr>
          <p:cNvSpPr txBox="1"/>
          <p:nvPr/>
        </p:nvSpPr>
        <p:spPr>
          <a:xfrm>
            <a:off x="3466338" y="5350815"/>
            <a:ext cx="16998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（上限</a:t>
            </a:r>
            <a:r>
              <a:rPr lang="en-US" altLang="ja-JP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200,000</a:t>
            </a:r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円）</a:t>
            </a:r>
            <a:endParaRPr lang="ja-JP" altLang="en-US" sz="105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E91221A-922B-44E3-8187-FC314F6B7F65}"/>
              </a:ext>
            </a:extLst>
          </p:cNvPr>
          <p:cNvSpPr txBox="1"/>
          <p:nvPr/>
        </p:nvSpPr>
        <p:spPr>
          <a:xfrm>
            <a:off x="3313541" y="4453498"/>
            <a:ext cx="3886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日額</a:t>
            </a:r>
            <a:r>
              <a:rPr lang="ja-JP" altLang="en-US" sz="1400" b="1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en-US" altLang="ja-JP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2,000</a:t>
            </a:r>
            <a:r>
              <a:rPr lang="ja-JP" altLang="en-US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endParaRPr lang="ja-JP" altLang="en-US" sz="16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C396F8B-A96C-41AB-BE8E-F128AAA1CDB9}"/>
              </a:ext>
            </a:extLst>
          </p:cNvPr>
          <p:cNvSpPr txBox="1"/>
          <p:nvPr/>
        </p:nvSpPr>
        <p:spPr>
          <a:xfrm>
            <a:off x="2802858" y="4828377"/>
            <a:ext cx="2055129" cy="559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050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日額</a:t>
            </a:r>
            <a:r>
              <a:rPr lang="ja-JP" altLang="en-US" sz="2400" dirty="0">
                <a:solidFill>
                  <a:srgbClr val="6A390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</a:t>
            </a:r>
            <a:r>
              <a:rPr lang="en-US" altLang="ja-JP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500</a:t>
            </a:r>
            <a:r>
              <a:rPr lang="ja-JP" altLang="en-US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F31A25B-AA30-4955-BFCF-0E6B76811B9B}"/>
              </a:ext>
            </a:extLst>
          </p:cNvPr>
          <p:cNvSpPr txBox="1"/>
          <p:nvPr/>
        </p:nvSpPr>
        <p:spPr>
          <a:xfrm>
            <a:off x="3318058" y="6799364"/>
            <a:ext cx="1410968" cy="403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ja-JP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300,000</a:t>
            </a:r>
            <a:r>
              <a:rPr lang="ja-JP" altLang="en-US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8BAEECD-19A1-447E-9A67-809ACB763282}"/>
              </a:ext>
            </a:extLst>
          </p:cNvPr>
          <p:cNvSpPr txBox="1"/>
          <p:nvPr/>
        </p:nvSpPr>
        <p:spPr>
          <a:xfrm>
            <a:off x="3169521" y="6303792"/>
            <a:ext cx="1548787" cy="403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ja-JP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400,000</a:t>
            </a:r>
            <a:r>
              <a:rPr lang="ja-JP" altLang="en-US" sz="1600" b="1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endParaRPr lang="en-US" altLang="ja-JP" sz="1600" b="1" dirty="0">
              <a:solidFill>
                <a:srgbClr val="C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25" name="Picture 7">
            <a:extLst>
              <a:ext uri="{FF2B5EF4-FFF2-40B4-BE49-F238E27FC236}">
                <a16:creationId xmlns:a16="http://schemas.microsoft.com/office/drawing/2014/main" id="{C7A9B1B9-7D4C-44C7-9C82-CAFC08B78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021" y="4118177"/>
            <a:ext cx="671987" cy="97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47E78D5-83E5-484A-9871-E141E0C81787}"/>
              </a:ext>
            </a:extLst>
          </p:cNvPr>
          <p:cNvSpPr txBox="1"/>
          <p:nvPr/>
        </p:nvSpPr>
        <p:spPr>
          <a:xfrm>
            <a:off x="5257226" y="3754718"/>
            <a:ext cx="2388211" cy="307777"/>
          </a:xfrm>
          <a:prstGeom prst="rect">
            <a:avLst/>
          </a:prstGeom>
          <a:noFill/>
          <a:ln w="12700">
            <a:noFill/>
          </a:ln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1400" u="sng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新しく対象となりました！</a:t>
            </a:r>
            <a:endParaRPr kumimoji="1" lang="en-US" altLang="ja-JP" sz="1400" u="sng" dirty="0">
              <a:solidFill>
                <a:srgbClr val="FF0000"/>
              </a:solidFill>
              <a:highlight>
                <a:srgbClr val="FFFF00"/>
              </a:highligh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E2F8DE1-ABD1-4C8E-9170-0E8AFAB122D1}"/>
              </a:ext>
            </a:extLst>
          </p:cNvPr>
          <p:cNvSpPr txBox="1"/>
          <p:nvPr/>
        </p:nvSpPr>
        <p:spPr>
          <a:xfrm>
            <a:off x="5063832" y="1015650"/>
            <a:ext cx="2337311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に加入しましょう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E595F4-FE52-4AF9-9FD2-C4441599A378}"/>
              </a:ext>
            </a:extLst>
          </p:cNvPr>
          <p:cNvSpPr txBox="1"/>
          <p:nvPr/>
        </p:nvSpPr>
        <p:spPr>
          <a:xfrm>
            <a:off x="1620319" y="9523605"/>
            <a:ext cx="615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kumimoji="1" lang="ja-JP" altLang="en-US" sz="9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必要要件に満たない場合や免責条項に触れる場合、必要書類が整わない場合は</a:t>
            </a:r>
            <a:endParaRPr kumimoji="1" lang="en-US" altLang="ja-JP" sz="900" dirty="0">
              <a:solidFill>
                <a:srgbClr val="C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9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見舞金が減額されたり、支払われない場合があります。</a:t>
            </a:r>
            <a:endParaRPr kumimoji="1" lang="ja-JP" altLang="en-US" sz="900" dirty="0">
              <a:solidFill>
                <a:srgbClr val="C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51518719-EEA0-455F-A9C8-B0A5F57566FA}"/>
              </a:ext>
            </a:extLst>
          </p:cNvPr>
          <p:cNvSpPr/>
          <p:nvPr/>
        </p:nvSpPr>
        <p:spPr>
          <a:xfrm>
            <a:off x="3000381" y="10256764"/>
            <a:ext cx="4449534" cy="351685"/>
          </a:xfrm>
          <a:prstGeom prst="roundRect">
            <a:avLst/>
          </a:prstGeom>
          <a:noFill/>
          <a:ln>
            <a:solidFill>
              <a:srgbClr val="6A39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BC2CBB6-A166-447F-9265-DD0AF46B23B8}"/>
              </a:ext>
            </a:extLst>
          </p:cNvPr>
          <p:cNvSpPr txBox="1"/>
          <p:nvPr/>
        </p:nvSpPr>
        <p:spPr>
          <a:xfrm>
            <a:off x="3043517" y="10265748"/>
            <a:ext cx="4427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原村</a:t>
            </a:r>
            <a:r>
              <a:rPr kumimoji="1" lang="ja-JP" altLang="en-US" sz="1600" dirty="0" smtClean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役場</a:t>
            </a:r>
            <a:r>
              <a:rPr kumimoji="1" lang="ja-JP" altLang="en-US" sz="1600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建設</a:t>
            </a:r>
            <a:r>
              <a:rPr lang="ja-JP" altLang="en-US" sz="1600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水道</a:t>
            </a:r>
            <a:r>
              <a:rPr kumimoji="1" lang="ja-JP" altLang="en-US" sz="1600" dirty="0" smtClean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課</a:t>
            </a:r>
            <a:r>
              <a:rPr kumimoji="1" lang="ja-JP" altLang="en-US" sz="1600" dirty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☎</a:t>
            </a:r>
            <a:r>
              <a:rPr lang="en-US" altLang="ja-JP" sz="1600" smtClean="0">
                <a:solidFill>
                  <a:srgbClr val="6A390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0266-79-7921</a:t>
            </a:r>
            <a:endParaRPr kumimoji="1" lang="ja-JP" altLang="en-US" sz="1600" dirty="0">
              <a:solidFill>
                <a:srgbClr val="6A3906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7CE50EE7-0EDA-496F-B57F-D9D0D52CBA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289" y="8216924"/>
            <a:ext cx="855031" cy="855031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8C0EE54-4766-4A9D-8543-76E9AB7C6CEB}"/>
              </a:ext>
            </a:extLst>
          </p:cNvPr>
          <p:cNvSpPr txBox="1"/>
          <p:nvPr/>
        </p:nvSpPr>
        <p:spPr>
          <a:xfrm>
            <a:off x="1449514" y="194376"/>
            <a:ext cx="2808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69390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♪あんしん♪なんしん♪こうつうさいがいきょうさい♪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0403490-1A93-43E9-BCEB-485A58E6B753}"/>
              </a:ext>
            </a:extLst>
          </p:cNvPr>
          <p:cNvSpPr txBox="1"/>
          <p:nvPr/>
        </p:nvSpPr>
        <p:spPr>
          <a:xfrm>
            <a:off x="2827089" y="5490345"/>
            <a:ext cx="10189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6A3906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加えた額</a:t>
            </a:r>
            <a:endParaRPr kumimoji="1" lang="ja-JP" altLang="en-US" dirty="0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7A3A9F96-3CE6-4419-8EAF-009D01278A2F}"/>
              </a:ext>
            </a:extLst>
          </p:cNvPr>
          <p:cNvSpPr/>
          <p:nvPr/>
        </p:nvSpPr>
        <p:spPr>
          <a:xfrm>
            <a:off x="2679176" y="3981135"/>
            <a:ext cx="2486979" cy="1868934"/>
          </a:xfrm>
          <a:prstGeom prst="roundRect">
            <a:avLst/>
          </a:prstGeom>
          <a:noFill/>
          <a:ln>
            <a:solidFill>
              <a:srgbClr val="693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C68F894C-5E5E-45A9-B04A-16F2788B446E}"/>
              </a:ext>
            </a:extLst>
          </p:cNvPr>
          <p:cNvSpPr/>
          <p:nvPr/>
        </p:nvSpPr>
        <p:spPr>
          <a:xfrm>
            <a:off x="2704335" y="6143469"/>
            <a:ext cx="2461820" cy="1069042"/>
          </a:xfrm>
          <a:prstGeom prst="roundRect">
            <a:avLst/>
          </a:prstGeom>
          <a:noFill/>
          <a:ln>
            <a:solidFill>
              <a:srgbClr val="693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44C80A0-4BD0-4A88-BA86-1E5461302BE0}"/>
              </a:ext>
            </a:extLst>
          </p:cNvPr>
          <p:cNvSpPr/>
          <p:nvPr/>
        </p:nvSpPr>
        <p:spPr>
          <a:xfrm>
            <a:off x="395889" y="10006666"/>
            <a:ext cx="2319596" cy="594768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BD47885-7482-49FB-A369-ED1569987BB1}"/>
              </a:ext>
            </a:extLst>
          </p:cNvPr>
          <p:cNvSpPr txBox="1"/>
          <p:nvPr/>
        </p:nvSpPr>
        <p:spPr>
          <a:xfrm>
            <a:off x="415709" y="9988615"/>
            <a:ext cx="2320561" cy="365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01900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南信地域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1F6F5AA-76E1-4EA9-8020-DE8C60D6CF1D}"/>
              </a:ext>
            </a:extLst>
          </p:cNvPr>
          <p:cNvSpPr txBox="1"/>
          <p:nvPr/>
        </p:nvSpPr>
        <p:spPr>
          <a:xfrm>
            <a:off x="405799" y="10216450"/>
            <a:ext cx="2320561" cy="365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01900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町村交通災害共済事務組合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9D69D5-7CA9-4B06-9BCD-44891E079206}"/>
              </a:ext>
            </a:extLst>
          </p:cNvPr>
          <p:cNvSpPr txBox="1"/>
          <p:nvPr/>
        </p:nvSpPr>
        <p:spPr>
          <a:xfrm>
            <a:off x="238656" y="1313944"/>
            <a:ext cx="43706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>
                <a:solidFill>
                  <a:srgbClr val="FF0000"/>
                </a:solidFill>
                <a:highlight>
                  <a:srgbClr val="FFFF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掛金が下がりました！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B3F366F-C8F2-4861-808C-4E2591C46014}"/>
              </a:ext>
            </a:extLst>
          </p:cNvPr>
          <p:cNvSpPr txBox="1"/>
          <p:nvPr/>
        </p:nvSpPr>
        <p:spPr>
          <a:xfrm>
            <a:off x="3440227" y="1295024"/>
            <a:ext cx="48094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solidFill>
                  <a:srgbClr val="FF0000"/>
                </a:solidFill>
                <a:highlight>
                  <a:srgbClr val="FFFF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死亡見舞金が上</a:t>
            </a:r>
            <a:r>
              <a:rPr kumimoji="1" lang="ja-JP" altLang="en-US" sz="2600" dirty="0">
                <a:solidFill>
                  <a:srgbClr val="FF0000"/>
                </a:solidFill>
                <a:highlight>
                  <a:srgbClr val="FFFF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がりました！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2D7A37A-D70C-43AE-BB03-622212D5D011}"/>
              </a:ext>
            </a:extLst>
          </p:cNvPr>
          <p:cNvSpPr txBox="1"/>
          <p:nvPr/>
        </p:nvSpPr>
        <p:spPr>
          <a:xfrm>
            <a:off x="442385" y="1671845"/>
            <a:ext cx="1868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93905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年間わずか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693905"/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D36BEDE-F8F6-4E8B-9762-E00D2F0DEF6A}"/>
              </a:ext>
            </a:extLst>
          </p:cNvPr>
          <p:cNvSpPr txBox="1"/>
          <p:nvPr/>
        </p:nvSpPr>
        <p:spPr>
          <a:xfrm>
            <a:off x="5362977" y="2599952"/>
            <a:ext cx="205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の見舞金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5EEB0F2F-4634-421D-BB19-26D92A571D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103" y="6025877"/>
            <a:ext cx="1157074" cy="959785"/>
          </a:xfrm>
          <a:prstGeom prst="rect">
            <a:avLst/>
          </a:prstGeom>
        </p:spPr>
      </p:pic>
      <p:pic>
        <p:nvPicPr>
          <p:cNvPr id="2049" name="図 2048">
            <a:extLst>
              <a:ext uri="{FF2B5EF4-FFF2-40B4-BE49-F238E27FC236}">
                <a16:creationId xmlns:a16="http://schemas.microsoft.com/office/drawing/2014/main" id="{B6CA9079-D24C-462D-AAF7-5AD4ACB23B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773027" y="4056024"/>
            <a:ext cx="1213490" cy="1010245"/>
          </a:xfrm>
          <a:prstGeom prst="rect">
            <a:avLst/>
          </a:prstGeom>
        </p:spPr>
      </p:pic>
      <p:pic>
        <p:nvPicPr>
          <p:cNvPr id="2052" name="図 2051">
            <a:extLst>
              <a:ext uri="{FF2B5EF4-FFF2-40B4-BE49-F238E27FC236}">
                <a16:creationId xmlns:a16="http://schemas.microsoft.com/office/drawing/2014/main" id="{65B0CC75-9BCB-4DAB-AD07-B833C806A2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9832" y="4389242"/>
            <a:ext cx="1317517" cy="770548"/>
          </a:xfrm>
          <a:prstGeom prst="rect">
            <a:avLst/>
          </a:prstGeom>
        </p:spPr>
      </p:pic>
      <p:pic>
        <p:nvPicPr>
          <p:cNvPr id="2054" name="図 2053">
            <a:extLst>
              <a:ext uri="{FF2B5EF4-FFF2-40B4-BE49-F238E27FC236}">
                <a16:creationId xmlns:a16="http://schemas.microsoft.com/office/drawing/2014/main" id="{98FCE9B9-8323-45AD-8A05-54602212AF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30229" y="4124825"/>
            <a:ext cx="532643" cy="952300"/>
          </a:xfrm>
          <a:prstGeom prst="rect">
            <a:avLst/>
          </a:prstGeom>
        </p:spPr>
      </p:pic>
      <p:pic>
        <p:nvPicPr>
          <p:cNvPr id="2056" name="図 2055">
            <a:extLst>
              <a:ext uri="{FF2B5EF4-FFF2-40B4-BE49-F238E27FC236}">
                <a16:creationId xmlns:a16="http://schemas.microsoft.com/office/drawing/2014/main" id="{481E803A-723B-461F-9311-85B090EE2B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9452" y="4237076"/>
            <a:ext cx="388770" cy="245023"/>
          </a:xfrm>
          <a:prstGeom prst="rect">
            <a:avLst/>
          </a:prstGeom>
        </p:spPr>
      </p:pic>
      <p:pic>
        <p:nvPicPr>
          <p:cNvPr id="2058" name="図 2057">
            <a:extLst>
              <a:ext uri="{FF2B5EF4-FFF2-40B4-BE49-F238E27FC236}">
                <a16:creationId xmlns:a16="http://schemas.microsoft.com/office/drawing/2014/main" id="{71956478-BF0D-4FD7-AA1F-BE5DB6DEA1B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5799" y="4918266"/>
            <a:ext cx="103050" cy="346293"/>
          </a:xfrm>
          <a:prstGeom prst="rect">
            <a:avLst/>
          </a:prstGeom>
        </p:spPr>
      </p:pic>
      <p:pic>
        <p:nvPicPr>
          <p:cNvPr id="2066" name="図 2065">
            <a:extLst>
              <a:ext uri="{FF2B5EF4-FFF2-40B4-BE49-F238E27FC236}">
                <a16:creationId xmlns:a16="http://schemas.microsoft.com/office/drawing/2014/main" id="{0007EDAA-A16D-4ADF-B7AE-2F957A4C46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43989" y="7601634"/>
            <a:ext cx="815475" cy="770170"/>
          </a:xfrm>
          <a:prstGeom prst="rect">
            <a:avLst/>
          </a:prstGeom>
        </p:spPr>
      </p:pic>
      <p:pic>
        <p:nvPicPr>
          <p:cNvPr id="2070" name="図 2069">
            <a:extLst>
              <a:ext uri="{FF2B5EF4-FFF2-40B4-BE49-F238E27FC236}">
                <a16:creationId xmlns:a16="http://schemas.microsoft.com/office/drawing/2014/main" id="{DC054E67-1500-498D-BBD4-F96C92CEA27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75256" y="7433277"/>
            <a:ext cx="931348" cy="117712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F99D76A-89C8-40D1-9C97-9D51B120811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0821" y="6250006"/>
            <a:ext cx="1407123" cy="73706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2A4ECF3-4EE9-41AF-832A-F043A12A8E5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97424" y="7693917"/>
            <a:ext cx="517310" cy="718692"/>
          </a:xfrm>
          <a:prstGeom prst="rect">
            <a:avLst/>
          </a:prstGeom>
        </p:spPr>
      </p:pic>
      <p:sp>
        <p:nvSpPr>
          <p:cNvPr id="15" name="TextBox 48">
            <a:extLst>
              <a:ext uri="{FF2B5EF4-FFF2-40B4-BE49-F238E27FC236}">
                <a16:creationId xmlns:a16="http://schemas.microsoft.com/office/drawing/2014/main" id="{6BC4A300-F64A-4D83-B689-4E5829B6E2E4}"/>
              </a:ext>
            </a:extLst>
          </p:cNvPr>
          <p:cNvSpPr txBox="1"/>
          <p:nvPr/>
        </p:nvSpPr>
        <p:spPr>
          <a:xfrm>
            <a:off x="5378658" y="4936897"/>
            <a:ext cx="2055129" cy="68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自転車で走行中</a:t>
            </a:r>
            <a:endParaRPr lang="en-US" altLang="ja-JP" sz="1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転んでケガを負った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D6EBB7-6778-4C9C-A37E-877E8D346FBE}"/>
              </a:ext>
            </a:extLst>
          </p:cNvPr>
          <p:cNvSpPr txBox="1"/>
          <p:nvPr/>
        </p:nvSpPr>
        <p:spPr>
          <a:xfrm>
            <a:off x="384738" y="2886677"/>
            <a:ext cx="48094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>
                <a:solidFill>
                  <a:srgbClr val="69390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050" b="1" dirty="0">
                <a:solidFill>
                  <a:srgbClr val="69390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lang="en-US" altLang="ja-JP" sz="1050" b="1" dirty="0">
                <a:solidFill>
                  <a:srgbClr val="69390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1050" b="1" dirty="0">
                <a:solidFill>
                  <a:srgbClr val="69390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1050" b="1" dirty="0">
                <a:solidFill>
                  <a:srgbClr val="69390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lang="ja-JP" altLang="en-US" sz="1050" b="1" dirty="0">
                <a:solidFill>
                  <a:srgbClr val="69390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050" b="1" dirty="0">
                <a:solidFill>
                  <a:srgbClr val="69390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050" b="1" dirty="0">
                <a:solidFill>
                  <a:srgbClr val="69390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日以降で、各町村の更新月から掛金が下がります。</a:t>
            </a:r>
            <a:endParaRPr kumimoji="1" lang="ja-JP" altLang="en-US" sz="1050" b="1" dirty="0">
              <a:solidFill>
                <a:srgbClr val="69390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555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HGP創英角ﾎﾟｯﾌﾟ体</vt:lpstr>
      <vt:lpstr>HGSSoeiKakugothicUB</vt:lpstr>
      <vt:lpstr>HGSSoeiKakugothicUB</vt:lpstr>
      <vt:lpstr>HGS創英角ﾎﾟｯﾌﾟ体</vt:lpstr>
      <vt:lpstr>MS PGothic</vt:lpstr>
      <vt:lpstr>MS PGothic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2016-07-27T00:22:49Z</dcterms:created>
  <dcterms:modified xsi:type="dcterms:W3CDTF">2021-01-07T06:13:32Z</dcterms:modified>
</cp:coreProperties>
</file>